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5350"/>
  <p:notesSz cx="42805350" cy="302799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-173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173 2 24575,'-25'0'0,"12"-1"0,0 1 0,0 0 0,-1 1 0,1 1 0,-21 5 0,32-6 0,-1 0 0,0 0 0,1 0 0,-1 1 0,1-1 0,-1 1 0,1 0 0,-1 0 0,1 0 0,0 0 0,0 0 0,0 0 0,0 0 0,0 1 0,1-1 0,-1 1 0,1 0 0,-1-1 0,1 1 0,0 0 0,0 0 0,0 0 0,0 0 0,1 0 0,-1 0 0,1 0 0,0 0 0,0 0 0,0 0 0,0 0 0,0 4 0,1-5 0,-1 0 0,1 0 0,-1 0 0,1-1 0,0 1 0,0 0 0,0 0 0,0-1 0,0 1 0,0-1 0,0 1 0,0-1 0,1 0 0,-1 1 0,0-1 0,1 0 0,-1 0 0,1 0 0,-1 0 0,1 0 0,0 0 0,-1 0 0,1-1 0,0 1 0,-1-1 0,1 1 0,0-1 0,0 0 0,0 0 0,-1 0 0,4 0 0,76-1 0,-49-1 0,-6 3 0,-19 1 0,0-1 0,0-1 0,0 0 0,0 0 0,0 0 0,0-1 0,0 0 0,0 0 0,13-5 0,-19 4 0,1 0 0,-1-1 0,0 1 0,1-1 0,-1 1 0,0-1 0,0 1 0,-1-1 0,1 1 0,0-1 0,-1 0 0,1 1 0,-1-1 0,0 0 0,0 0 0,0 1 0,0-1 0,-1 0 0,1 0 0,-1 1 0,1-1 0,-1 0 0,0 1 0,0-1 0,0 1 0,0-1 0,0 1 0,-1-1 0,1 1 0,0 0 0,-1 0 0,0 0 0,0 0 0,1 0 0,-1 0 0,0 1 0,0-1 0,-1 0 0,1 1 0,0 0 0,0 0 0,-5-2 0,4 3 0,-12-1 0,0 1 0,0 0 0,-19 4 0,31-3 0,1-1 0,0 0 0,-1 0 0,1 1 0,0 0 0,-1-1 0,1 1 0,0 0 0,0 0 0,0 0 0,0 1 0,0-1 0,0 0 0,0 1 0,0-1 0,0 1 0,1 0 0,-1 0 0,0 0 0,1 0 0,0 0 0,-1 0 0,1 0 0,0 0 0,0 0 0,0 1 0,0-1 0,1 1 0,-1-1 0,0 3 0,1-3 0,1-1 0,-1 0 0,0 1 0,1-1 0,-1 0 0,1 0 0,-1 0 0,1 0 0,0 0 0,0 0 0,-1 0 0,1 0 0,0 0 0,0 0 0,0 0 0,0 0 0,0 0 0,0-1 0,0 1 0,0 0 0,0-1 0,0 1 0,0-1 0,1 0 0,-1 1 0,0-1 0,0 0 0,0 0 0,1 1 0,-1-1 0,0 0 0,0 0 0,3-1 0,43-2 0,-102-13 0,11 16 0,29 0 0,49-8 0,23-10 120,-54 17-213,0 0 0,0-1 1,0 1-1,0-1 0,0 0 0,0 0 0,0 0 0,-1 0 1,1-1-1,-1 1 0,1-1 0,-1 0 0,0 1 1,0-1-1,2-4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1 24575,'-3'0'0,"-3"3"0,-3 3 0,-1 1 0,1 1 0,0-2 0,2-1 0,-1 1 0,1 0 0,1-1 0,-1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24575,'0'151'-1365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24575,'1'0'0,"2"3"0,3 2 0,3 3 0,1 0 0,0 0 0,0-1 0,-2-1 0,0 1 0,0-2 0,0 0 0,0-1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1 24575,'-3'0'0,"-3"3"0,-3 3 0,-1 1 0,1 1 0,0-2 0,2-1 0,-1 1 0,1 0 0,1-1 0,-1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24575,'0'151'-1365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24575,'1'0'0,"2"3"0,3 2 0,3 3 0,1 0 0,0 0 0,0-1 0,-2-1 0,0 1 0,0-2 0,0 0 0,0-1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173 2 24575,'-25'0'0,"12"-1"0,0 1 0,0 0 0,-1 1 0,1 1 0,-21 5 0,32-6 0,-1 0 0,0 0 0,1 0 0,-1 1 0,1-1 0,-1 1 0,1 0 0,-1 0 0,1 0 0,0 0 0,0 0 0,0 0 0,0 0 0,0 1 0,1-1 0,-1 1 0,1 0 0,-1-1 0,1 1 0,0 0 0,0 0 0,0 0 0,0 0 0,1 0 0,-1 0 0,1 0 0,0 0 0,0 0 0,0 0 0,0 0 0,0 4 0,1-5 0,-1 0 0,1 0 0,-1 0 0,1-1 0,0 1 0,0 0 0,0 0 0,0-1 0,0 1 0,0-1 0,0 1 0,0-1 0,1 0 0,-1 1 0,0-1 0,1 0 0,-1 0 0,1 0 0,-1 0 0,1 0 0,0 0 0,-1 0 0,1-1 0,0 1 0,-1-1 0,1 1 0,0-1 0,0 0 0,0 0 0,-1 0 0,4 0 0,76-1 0,-49-1 0,-6 3 0,-19 1 0,0-2 0,0 1 0,0-1 0,0 0 0,0 0 0,0-1 0,0 0 0,0 0 0,13-5 0,-19 4 0,1 0 0,-1-1 0,0 1 0,1-1 0,-1 1 0,0-1 0,0 1 0,-1-1 0,1 1 0,0-1 0,-1 0 0,1 1 0,-1-1 0,0 0 0,0 0 0,0 1 0,0-1 0,-1 0 0,1 0 0,-1 1 0,1-1 0,-1 0 0,0 1 0,0-1 0,0 1 0,0-1 0,0 1 0,-1-1 0,1 1 0,0 0 0,-1 0 0,0 0 0,0 0 0,1 0 0,-1 0 0,0 1 0,-1-1 0,1 0 0,0 1 0,0 0 0,0 0 0,-5-2 0,4 3 0,-12-1 0,0 1 0,0 0 0,-19 4 0,31-3 0,1-1 0,0 0 0,-1 0 0,1 1 0,0 0 0,-1-1 0,1 1 0,0 0 0,0 0 0,0 0 0,0 1 0,0-1 0,0 0 0,0 1 0,0-1 0,0 1 0,1 0 0,-1 0 0,0 0 0,1 0 0,0 0 0,-1 0 0,1 0 0,0 0 0,0 0 0,0 1 0,0-1 0,1 1 0,-1-1 0,0 3 0,1-3 0,1-1 0,-1 0 0,0 0 0,1 1 0,-1-1 0,1 0 0,-1 0 0,1 0 0,0 0 0,0 0 0,-1 0 0,1 0 0,0 0 0,0 0 0,0 0 0,0 0 0,0 0 0,0-1 0,0 1 0,0 0 0,0-1 0,0 1 0,0-1 0,1 0 0,-1 1 0,0-1 0,0 0 0,0 0 0,1 1 0,-1-1 0,0 0 0,0 0 0,3-1 0,43-2 0,-102-13 0,11 16 0,29 0 0,49-8 0,23-10 120,-54 17-213,0 0 0,0-1 1,0 1-1,0-1 0,0 0 0,0 0 0,0 0 0,-1 0 1,1-1-1,-1 1 0,1-1 0,-1 0 0,0 1 1,0-1-1,2-4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1 24575,'-3'0'0,"-3"3"0,-3 3 0,-1 1 0,1 1 0,0-2 0,2-1 0,-1 1 0,1 0 0,1-1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24575,'0'151'-1365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24575,'1'0'0,"2"3"0,3 2 0,3 3 0,1 0 0,0 0 0,0-1 0,-2-1 0,0 1 0,0-2 0,0 0 0,0-1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9T20:33:38.6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173 2 24575,'-25'0'0,"12"-1"0,0 1 0,0 0 0,-1 1 0,1 1 0,-21 5 0,32-6 0,-1 0 0,0 0 0,1 0 0,-1 1 0,1-1 0,-1 1 0,1 0 0,-1 0 0,1 0 0,0 0 0,0 0 0,0 0 0,0 0 0,0 1 0,1-1 0,-1 1 0,1 0 0,-1-1 0,1 1 0,0 0 0,0 0 0,0 0 0,0 0 0,1 0 0,-1 0 0,1 0 0,0 0 0,0 0 0,0 0 0,0 0 0,0 4 0,1-5 0,-1 0 0,1 0 0,-1 0 0,1-1 0,0 1 0,0 0 0,0 0 0,0-1 0,0 1 0,0-1 0,0 1 0,0-1 0,1 0 0,-1 1 0,0-1 0,1 0 0,-1 0 0,1 0 0,-1 0 0,1 0 0,0 0 0,-1 0 0,1-1 0,0 1 0,-1-1 0,1 1 0,0-1 0,0 0 0,0 0 0,-1 0 0,4 0 0,76-1 0,-49-1 0,-6 3 0,-19 1 0,0-2 0,0 1 0,0-1 0,0 0 0,0 0 0,0-1 0,0 0 0,0 0 0,13-5 0,-19 4 0,1 0 0,-1-1 0,0 1 0,1-1 0,-1 1 0,0-1 0,0 1 0,-1-1 0,1 1 0,0-1 0,-1 0 0,1 1 0,-1-1 0,0 0 0,0 0 0,0 1 0,0-1 0,-1 0 0,1 0 0,-1 1 0,1-1 0,-1 0 0,0 1 0,0-1 0,0 1 0,0-1 0,0 1 0,-1-1 0,1 1 0,0 0 0,-1 0 0,0 0 0,0 0 0,1 0 0,-1 0 0,0 1 0,0-1 0,-1 0 0,1 1 0,0 0 0,0 0 0,-5-2 0,4 3 0,-12-1 0,0 1 0,0 0 0,-19 4 0,31-3 0,1-1 0,0 0 0,-1 0 0,1 1 0,0 0 0,-1-1 0,1 1 0,0 0 0,0 0 0,0 0 0,0 1 0,0-1 0,0 0 0,0 1 0,0-1 0,0 1 0,1 0 0,-1 0 0,0 0 0,1 0 0,0 0 0,-1 0 0,1 0 0,0 0 0,0 0 0,0 1 0,0-1 0,1 1 0,-1-1 0,0 3 0,1-3 0,1-1 0,-1 0 0,0 0 0,1 1 0,-1-1 0,1 0 0,-1 0 0,1 0 0,0 0 0,0 0 0,-1 0 0,1 0 0,0 0 0,0 0 0,0 0 0,0 0 0,0 0 0,0-1 0,0 1 0,0 0 0,0-1 0,0 1 0,0-1 0,1 0 0,-1 1 0,0-1 0,0 0 0,0 0 0,1 1 0,-1-1 0,0 0 0,0 0 0,3-1 0,43-2 0,-102-13 0,11 16 0,29 0 0,49-8 0,23-10 120,-54 17-213,0 0 0,0-1 1,0 1-1,0-1 0,0 0 0,0 0 0,0 0 0,-1 0 1,1-1-1,-1 1 0,1-1 0,-1 0 0,0 1 1,0-1-1,2-4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customXml" Target="../ink/ink3.xml"/><Relationship Id="rId39" Type="http://schemas.openxmlformats.org/officeDocument/2006/relationships/image" Target="../media/image22.png"/><Relationship Id="rId21" Type="http://schemas.openxmlformats.org/officeDocument/2006/relationships/image" Target="../media/image20.png"/><Relationship Id="rId34" Type="http://schemas.openxmlformats.org/officeDocument/2006/relationships/customXml" Target="../ink/ink9.xml"/><Relationship Id="rId42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00.png"/><Relationship Id="rId41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customXml" Target="../ink/ink2.xml"/><Relationship Id="rId32" Type="http://schemas.openxmlformats.org/officeDocument/2006/relationships/customXml" Target="../ink/ink7.xml"/><Relationship Id="rId37" Type="http://schemas.openxmlformats.org/officeDocument/2006/relationships/customXml" Target="../ink/ink12.xml"/><Relationship Id="rId40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0.png"/><Relationship Id="rId28" Type="http://schemas.openxmlformats.org/officeDocument/2006/relationships/customXml" Target="../ink/ink4.xml"/><Relationship Id="rId36" Type="http://schemas.openxmlformats.org/officeDocument/2006/relationships/customXml" Target="../ink/ink11.xml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customXml" Target="../ink/ink6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customXml" Target="../ink/ink1.xml"/><Relationship Id="rId27" Type="http://schemas.openxmlformats.org/officeDocument/2006/relationships/image" Target="../media/image19.png"/><Relationship Id="rId30" Type="http://schemas.openxmlformats.org/officeDocument/2006/relationships/customXml" Target="../ink/ink5.xml"/><Relationship Id="rId35" Type="http://schemas.openxmlformats.org/officeDocument/2006/relationships/customXml" Target="../ink/ink10.xml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180.png"/><Relationship Id="rId33" Type="http://schemas.openxmlformats.org/officeDocument/2006/relationships/customXml" Target="../ink/ink8.xml"/><Relationship Id="rId3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6213" y="-76190"/>
            <a:ext cx="30837187" cy="43576865"/>
            <a:chOff x="0" y="-76190"/>
            <a:chExt cx="30314286" cy="42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76190"/>
              <a:ext cx="30314286" cy="42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682" y="6126024"/>
            <a:ext cx="27368823" cy="36993651"/>
            <a:chOff x="1453684" y="5882540"/>
            <a:chExt cx="27368823" cy="369936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3684" y="5882540"/>
              <a:ext cx="27368823" cy="3699365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140704" y="2621034"/>
            <a:ext cx="5370536" cy="86177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F5F1F1"/>
                </a:solidFill>
                <a:latin typeface="나눔고딕" pitchFamily="2" charset="-127"/>
                <a:cs typeface="NanumGothicExtraBold" pitchFamily="34" charset="0"/>
              </a:rPr>
              <a:t>주   제 </a:t>
            </a:r>
            <a:r>
              <a:rPr lang="en-US" sz="5000" b="1" dirty="0">
                <a:solidFill>
                  <a:srgbClr val="F5F1F1"/>
                </a:solidFill>
                <a:latin typeface="나눔고딕" pitchFamily="2" charset="-127"/>
                <a:cs typeface="NanumGothicExtraBold" pitchFamily="34" charset="0"/>
              </a:rPr>
              <a:t>:</a:t>
            </a:r>
            <a:endParaRPr lang="en-US" b="1" dirty="0"/>
          </a:p>
        </p:txBody>
      </p:sp>
      <p:sp>
        <p:nvSpPr>
          <p:cNvPr id="9" name="Object 9"/>
          <p:cNvSpPr txBox="1"/>
          <p:nvPr/>
        </p:nvSpPr>
        <p:spPr>
          <a:xfrm>
            <a:off x="2951200" y="3654231"/>
            <a:ext cx="37495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F5F1F1"/>
                </a:solidFill>
                <a:latin typeface="나눔고딕" pitchFamily="2" charset="-127"/>
                <a:cs typeface="NanumGothicExtraBold" pitchFamily="34" charset="0"/>
              </a:rPr>
              <a:t>팀   명 </a:t>
            </a:r>
            <a:r>
              <a:rPr lang="en-US" sz="5000" b="1" dirty="0">
                <a:solidFill>
                  <a:srgbClr val="F5F1F1"/>
                </a:solidFill>
                <a:latin typeface="나눔고딕" pitchFamily="2" charset="-127"/>
                <a:cs typeface="NanumGothicExtraBold" pitchFamily="34" charset="0"/>
              </a:rPr>
              <a:t>: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982076" y="4688892"/>
            <a:ext cx="346428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dirty="0">
                <a:solidFill>
                  <a:srgbClr val="F5F1F1"/>
                </a:solidFill>
                <a:latin typeface="나눔고딕" pitchFamily="2" charset="-127"/>
                <a:ea typeface="나눔고딕" pitchFamily="2" charset="-127"/>
                <a:cs typeface="NanumGothicExtraBold" pitchFamily="34" charset="0"/>
              </a:rPr>
              <a:t>팀    원:</a:t>
            </a:r>
            <a:endParaRPr lang="en-US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200125" y="7090089"/>
            <a:ext cx="8917738" cy="1246190"/>
            <a:chOff x="4200125" y="7090089"/>
            <a:chExt cx="8917738" cy="124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0125" y="7090089"/>
              <a:ext cx="8917738" cy="124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08654" y="21933333"/>
            <a:ext cx="8917738" cy="1246190"/>
            <a:chOff x="3908654" y="21933333"/>
            <a:chExt cx="8917738" cy="124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8654" y="21933333"/>
              <a:ext cx="8917738" cy="124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88888" y="7090089"/>
            <a:ext cx="8917738" cy="1246190"/>
            <a:chOff x="17588888" y="7090089"/>
            <a:chExt cx="8917738" cy="124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8888" y="7090089"/>
              <a:ext cx="8917738" cy="124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49798" y="22023095"/>
            <a:ext cx="8917738" cy="1194524"/>
            <a:chOff x="17449798" y="22023095"/>
            <a:chExt cx="8917738" cy="1194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49798" y="22023095"/>
              <a:ext cx="8917738" cy="119452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145165" y="7328184"/>
            <a:ext cx="9027659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b="1" dirty="0" err="1">
                <a:solidFill>
                  <a:srgbClr val="F5F1F1"/>
                </a:solidFill>
                <a:latin typeface="나눔고딕" pitchFamily="2" charset="-127"/>
                <a:cs typeface="NanumGothicExtraBold" pitchFamily="34" charset="0"/>
              </a:rPr>
              <a:t>AIoT</a:t>
            </a:r>
            <a:r>
              <a:rPr lang="en-US" sz="4500" b="1" dirty="0">
                <a:solidFill>
                  <a:srgbClr val="F5F1F1"/>
                </a:solidFill>
                <a:latin typeface="나눔고딕" pitchFamily="2" charset="-127"/>
                <a:cs typeface="NanumGothicExtraBold" pitchFamily="34" charset="0"/>
              </a:rPr>
              <a:t> </a:t>
            </a:r>
            <a:r>
              <a:rPr lang="ko-KR" altLang="en-US" sz="4500" b="1" dirty="0">
                <a:solidFill>
                  <a:srgbClr val="F5F1F1"/>
                </a:solidFill>
                <a:latin typeface="나눔고딕" pitchFamily="2" charset="-127"/>
                <a:cs typeface="NanumGothicExtraBold" pitchFamily="34" charset="0"/>
              </a:rPr>
              <a:t>개발배경</a:t>
            </a:r>
            <a:endParaRPr lang="en-US" b="1" dirty="0"/>
          </a:p>
        </p:txBody>
      </p:sp>
      <p:sp>
        <p:nvSpPr>
          <p:cNvPr id="24" name="Object 24"/>
          <p:cNvSpPr txBox="1"/>
          <p:nvPr/>
        </p:nvSpPr>
        <p:spPr>
          <a:xfrm>
            <a:off x="4881065" y="22188176"/>
            <a:ext cx="6591964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F5F1F1"/>
                </a:solidFill>
                <a:latin typeface="나눔고딕" pitchFamily="2" charset="-127"/>
                <a:ea typeface="나눔고딕" pitchFamily="2" charset="-127"/>
                <a:cs typeface="NanumGothicExtraBold" pitchFamily="34" charset="0"/>
              </a:rPr>
              <a:t>개발내용</a:t>
            </a:r>
            <a:endParaRPr 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38590" y="22213619"/>
            <a:ext cx="11509920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F5F1F1"/>
                </a:solidFill>
                <a:latin typeface="나눔고딕" pitchFamily="2" charset="-127"/>
                <a:ea typeface="나눔고딕" pitchFamily="2" charset="-127"/>
                <a:cs typeface="NanumGothicExtraBold" pitchFamily="34" charset="0"/>
              </a:rPr>
              <a:t>AIoT 개발 결과 및 평가</a:t>
            </a:r>
            <a:endParaRPr 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996805" y="7316765"/>
            <a:ext cx="14101904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500" b="1" dirty="0">
                <a:solidFill>
                  <a:srgbClr val="F5F1F1"/>
                </a:solidFill>
                <a:latin typeface="나눔고딕" pitchFamily="2" charset="-127"/>
                <a:ea typeface="나눔고딕" pitchFamily="2" charset="-127"/>
              </a:rPr>
              <a:t>시스템 구성도</a:t>
            </a:r>
            <a:endParaRPr lang="en-US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5665426" y="40752320"/>
            <a:ext cx="5165909" cy="1408353"/>
            <a:chOff x="15665426" y="40752320"/>
            <a:chExt cx="5165909" cy="14083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5426" y="40752320"/>
              <a:ext cx="5165909" cy="1408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22631" y="40524120"/>
            <a:ext cx="6719829" cy="1864753"/>
            <a:chOff x="8222631" y="40524120"/>
            <a:chExt cx="6719829" cy="18647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2631" y="40524120"/>
              <a:ext cx="6719829" cy="1864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877699" y="0"/>
            <a:ext cx="10398491" cy="5855310"/>
            <a:chOff x="19877699" y="0"/>
            <a:chExt cx="10398491" cy="58553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77699" y="0"/>
              <a:ext cx="10398491" cy="585531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-3615176" y="1098067"/>
            <a:ext cx="37506541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b="1" kern="0" spc="-100" dirty="0">
                <a:solidFill>
                  <a:srgbClr val="F5F1F1"/>
                </a:solidFill>
                <a:latin typeface="나눔고딕" pitchFamily="2" charset="-127"/>
                <a:cs typeface="NanumGothicExtraBold" pitchFamily="34" charset="0"/>
              </a:rPr>
              <a:t> </a:t>
            </a:r>
            <a:r>
              <a:rPr lang="en-US" sz="7500" b="1" kern="0" spc="-100" dirty="0">
                <a:solidFill>
                  <a:srgbClr val="F39800"/>
                </a:solidFill>
                <a:latin typeface="나눔고딕" pitchFamily="2" charset="-127"/>
                <a:ea typeface="나눔고딕" pitchFamily="2" charset="-127"/>
                <a:cs typeface="NanumGothicExtraBold" pitchFamily="34" charset="0"/>
              </a:rPr>
              <a:t>Advantech </a:t>
            </a:r>
            <a:r>
              <a:rPr lang="en-US" sz="7500" b="1" kern="0" spc="-100" dirty="0" err="1">
                <a:solidFill>
                  <a:srgbClr val="F39800"/>
                </a:solidFill>
                <a:latin typeface="나눔고딕" pitchFamily="2" charset="-127"/>
                <a:ea typeface="나눔고딕" pitchFamily="2" charset="-127"/>
                <a:cs typeface="NanumGothicExtraBold" pitchFamily="34" charset="0"/>
              </a:rPr>
              <a:t>Innoworks</a:t>
            </a:r>
            <a:r>
              <a:rPr lang="en-US" sz="7500" b="1" kern="0" spc="-100" dirty="0">
                <a:solidFill>
                  <a:srgbClr val="F39800"/>
                </a:solidFill>
                <a:latin typeface="나눔고딕" pitchFamily="2" charset="-127"/>
                <a:ea typeface="나눔고딕" pitchFamily="2" charset="-127"/>
                <a:cs typeface="NanumGothicExtraBold" pitchFamily="34" charset="0"/>
              </a:rPr>
              <a:t> Project </a:t>
            </a:r>
            <a:r>
              <a:rPr lang="en-US" sz="7500" b="1" kern="0" spc="-1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NanumGothicExtraBold" pitchFamily="34" charset="0"/>
              </a:rPr>
              <a:t>2023</a:t>
            </a:r>
            <a:endParaRPr lang="en-US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03177" y="8684652"/>
            <a:ext cx="13606224" cy="13362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현재 국내의 농업 종사자 중 약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40%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가 벼 농업에 종사하고 있다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국내의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인당 쌀 소비량이 연간 약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60kg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에 달하는 만큼 벼농사에 대한 수요가 높다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이러한 벼농사에서 생산량을 결정짓는 가장 중요한 단계는 육묘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모판에 씨를 심어 모를 기르는 과정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이다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벼는 열대가 원산지인 작물로 밀이나 다른 작물에 비해 저온에 매우 민감하다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모가 싹을 틔우는 과정에서 발열 현상이 일어나게 되는데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이러한 과정에서도 상당수의 모가 죽는 현상이 발생한다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또한 못자리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모내기 전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논에 댈 모를 싹을 틔워 어느 정도 길러내는 </a:t>
            </a:r>
            <a:r>
              <a:rPr lang="ko-KR" altLang="en-US" sz="3500" dirty="0" err="1">
                <a:latin typeface="나눔고딕" pitchFamily="2" charset="-127"/>
                <a:ea typeface="나눔고딕" pitchFamily="2" charset="-127"/>
              </a:rPr>
              <a:t>육묘장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)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작업 후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모판을 보관하는 과정에서도 일교차나 외부 환경의 변화가 모의 성장을 방해한다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이처럼 모의 생장에 적절하지 못한 환경은 모 자체의 수량을 저하시키고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논에 심었을 때 정상적으로 성장하지 못하는 결과를 불러올 수 있다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이러한 과정에서 발생하는 막대한 손실을 막기 위해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육묘 과정에서 모의 생장 조건에 따라 적절한 환경을 조성하도록 돕는 아이디어를 고안하였다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해당 프로젝트를 통해 벼 농업 종사자들이 스마트하게 육묘 환경을 관리 및 모니터링하여 벼 수확량을 극대화하는 것을 목표로 한다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129F40-CDA6-CDDB-E446-357A6B0572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67"/>
          <a:stretch/>
        </p:blipFill>
        <p:spPr>
          <a:xfrm>
            <a:off x="16506890" y="32773044"/>
            <a:ext cx="7617366" cy="38625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89A928-1941-749B-C500-CB27210EC48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38" b="33603"/>
          <a:stretch/>
        </p:blipFill>
        <p:spPr>
          <a:xfrm>
            <a:off x="24332456" y="32761347"/>
            <a:ext cx="3204562" cy="38625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881E61-6439-68E0-14D5-317BC8554728}"/>
              </a:ext>
            </a:extLst>
          </p:cNvPr>
          <p:cNvSpPr txBox="1"/>
          <p:nvPr/>
        </p:nvSpPr>
        <p:spPr>
          <a:xfrm>
            <a:off x="16009401" y="32027817"/>
            <a:ext cx="119202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WISE-</a:t>
            </a:r>
            <a:r>
              <a:rPr lang="en-US" altLang="ko-KR" sz="3800" b="1" dirty="0" err="1">
                <a:latin typeface="나눔고딕" pitchFamily="2" charset="-127"/>
                <a:ea typeface="나눔고딕" pitchFamily="2" charset="-127"/>
              </a:rPr>
              <a:t>Paas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 Dashboard : Monitoring &amp; Notification</a:t>
            </a:r>
            <a:endParaRPr lang="ko-KR" altLang="en-US" sz="38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8781D-2610-D865-E2FA-B150A414D197}"/>
              </a:ext>
            </a:extLst>
          </p:cNvPr>
          <p:cNvSpPr txBox="1"/>
          <p:nvPr/>
        </p:nvSpPr>
        <p:spPr>
          <a:xfrm>
            <a:off x="16268436" y="28679086"/>
            <a:ext cx="11558642" cy="369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ML(Machine Learning)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적합성 판별 결과를 이용하여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LED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와 온풍기를 제어한 모습이다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엽록소가 광합성을 할 때 이용하는 </a:t>
            </a:r>
            <a:r>
              <a:rPr lang="ko-KR" altLang="en-US" sz="3500" dirty="0" err="1">
                <a:latin typeface="나눔고딕" pitchFamily="2" charset="-127"/>
                <a:ea typeface="나눔고딕" pitchFamily="2" charset="-127"/>
              </a:rPr>
              <a:t>파장대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(650nm, 450nm)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인 보라색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LED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조명을 이용해 생장 효율을 높였다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온풍기로 온도를 제어해줌으로써 겨울에도 모가 잘 성장한 것을 확인하였다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just">
              <a:lnSpc>
                <a:spcPts val="4800"/>
              </a:lnSpc>
            </a:pPr>
            <a:endParaRPr lang="ko-KR" altLang="en-US" sz="35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60D52E-8979-3570-6DE0-71502315A75E}"/>
              </a:ext>
            </a:extLst>
          </p:cNvPr>
          <p:cNvSpPr txBox="1"/>
          <p:nvPr/>
        </p:nvSpPr>
        <p:spPr>
          <a:xfrm>
            <a:off x="16256985" y="36902004"/>
            <a:ext cx="11509920" cy="369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WISE-</a:t>
            </a:r>
            <a:r>
              <a:rPr lang="en-US" altLang="ko-KR" sz="3500" dirty="0" err="1">
                <a:latin typeface="나눔고딕" pitchFamily="2" charset="-127"/>
                <a:ea typeface="나눔고딕" pitchFamily="2" charset="-127"/>
              </a:rPr>
              <a:t>Paas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 Dashboard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구성은 다음과 같다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실시간으로 받아오는 온도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습도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조도에 대한 데이터를 각각 시각화하고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테이블로 나타냈다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Dashboard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우측에는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Alert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설정이 추가된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Graph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와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Alert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목록을 보여준다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 Alert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규칙에 따라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WISE-IoT Suite Notification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에 등록한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Group user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에게 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LINE </a:t>
            </a:r>
            <a:r>
              <a:rPr lang="ko-KR" altLang="en-US" sz="3500" dirty="0">
                <a:latin typeface="나눔고딕" pitchFamily="2" charset="-127"/>
                <a:ea typeface="나눔고딕" pitchFamily="2" charset="-127"/>
              </a:rPr>
              <a:t>알람이 발신된 모습이다</a:t>
            </a:r>
            <a:r>
              <a:rPr lang="en-US" altLang="ko-KR" sz="3500" dirty="0">
                <a:latin typeface="나눔고딕" pitchFamily="2" charset="-127"/>
                <a:ea typeface="나눔고딕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DB32B2-B968-6845-758A-0B9D6E01A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86954" y="24620277"/>
            <a:ext cx="2871188" cy="3445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6F0D96-BF8D-6B22-1B19-EB7F787335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9019" b="8543"/>
          <a:stretch/>
        </p:blipFill>
        <p:spPr>
          <a:xfrm>
            <a:off x="16892587" y="24300135"/>
            <a:ext cx="6608904" cy="4086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F4C0A-BE1E-D64D-1192-69F91C13E08D}"/>
              </a:ext>
            </a:extLst>
          </p:cNvPr>
          <p:cNvSpPr txBox="1"/>
          <p:nvPr/>
        </p:nvSpPr>
        <p:spPr>
          <a:xfrm>
            <a:off x="16231989" y="23574708"/>
            <a:ext cx="99549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Control Green House : Judgement by ML</a:t>
            </a:r>
            <a:endParaRPr lang="ko-KR" altLang="en-US" sz="38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8B279D-3FAC-E9A7-1A91-9B4D261447C5}"/>
              </a:ext>
            </a:extLst>
          </p:cNvPr>
          <p:cNvSpPr/>
          <p:nvPr/>
        </p:nvSpPr>
        <p:spPr>
          <a:xfrm>
            <a:off x="18134953" y="8931329"/>
            <a:ext cx="7753991" cy="2536190"/>
          </a:xfrm>
          <a:prstGeom prst="rect">
            <a:avLst/>
          </a:prstGeom>
          <a:solidFill>
            <a:srgbClr val="F0F5FA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97F02C-77E5-78E5-B7FE-088B8F84EF3C}"/>
              </a:ext>
            </a:extLst>
          </p:cNvPr>
          <p:cNvSpPr txBox="1"/>
          <p:nvPr/>
        </p:nvSpPr>
        <p:spPr>
          <a:xfrm>
            <a:off x="18060127" y="8459599"/>
            <a:ext cx="35308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Segoe UI Variable Display Semib" pitchFamily="2" charset="0"/>
                <a:cs typeface="Aldhabi" panose="01000000000000000000" pitchFamily="2" charset="-78"/>
              </a:rPr>
              <a:t>Collect Real Data</a:t>
            </a:r>
            <a:endParaRPr lang="ko-KR" altLang="en-US" sz="2300" dirty="0">
              <a:latin typeface="Segoe UI Variable Display Semib" pitchFamily="2" charset="0"/>
              <a:cs typeface="Aldhabi" panose="01000000000000000000" pitchFamily="2" charset="-78"/>
            </a:endParaRPr>
          </a:p>
        </p:txBody>
      </p:sp>
      <p:sp>
        <p:nvSpPr>
          <p:cNvPr id="17" name="Google Shape;739;p47">
            <a:extLst>
              <a:ext uri="{FF2B5EF4-FFF2-40B4-BE49-F238E27FC236}">
                <a16:creationId xmlns:a16="http://schemas.microsoft.com/office/drawing/2014/main" id="{0C41988C-6F31-F16F-F601-D80F6DA41A6F}"/>
              </a:ext>
            </a:extLst>
          </p:cNvPr>
          <p:cNvSpPr txBox="1"/>
          <p:nvPr/>
        </p:nvSpPr>
        <p:spPr>
          <a:xfrm flipH="1">
            <a:off x="20956895" y="10833608"/>
            <a:ext cx="2158899" cy="28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Arduino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Wemos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 </a:t>
            </a: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WIFI D1 R1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  <a:cs typeface="Bebas Neue"/>
              <a:sym typeface="Bebas Neue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1BC565-D6F0-6851-E5C5-98C0BC56C0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37896" y="9078581"/>
            <a:ext cx="2348103" cy="1745730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52DFF332-FE31-47A5-C447-0A510AC2DC8D}"/>
              </a:ext>
            </a:extLst>
          </p:cNvPr>
          <p:cNvSpPr/>
          <p:nvPr/>
        </p:nvSpPr>
        <p:spPr>
          <a:xfrm>
            <a:off x="21834807" y="11549612"/>
            <a:ext cx="379511" cy="9035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7E118A-4724-9819-308D-849F83262BD8}"/>
              </a:ext>
            </a:extLst>
          </p:cNvPr>
          <p:cNvSpPr txBox="1"/>
          <p:nvPr/>
        </p:nvSpPr>
        <p:spPr>
          <a:xfrm>
            <a:off x="18077370" y="11725275"/>
            <a:ext cx="29108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Segoe UI Variable Display Semib" pitchFamily="2" charset="0"/>
                <a:cs typeface="Aldhabi" panose="01000000000000000000" pitchFamily="2" charset="-78"/>
              </a:rPr>
              <a:t>Data Processing </a:t>
            </a:r>
          </a:p>
          <a:p>
            <a:r>
              <a:rPr lang="en-US" altLang="ko-KR" sz="2300" dirty="0">
                <a:latin typeface="Segoe UI Variable Display Semib" pitchFamily="2" charset="0"/>
                <a:cs typeface="Aldhabi" panose="01000000000000000000" pitchFamily="2" charset="-78"/>
              </a:rPr>
              <a:t>&amp; Judgement by ML</a:t>
            </a:r>
            <a:endParaRPr lang="ko-KR" altLang="en-US" sz="2300" dirty="0">
              <a:latin typeface="Segoe UI Variable Display Semib" pitchFamily="2" charset="0"/>
              <a:cs typeface="Aldhabi" panose="01000000000000000000" pitchFamily="2" charset="-78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196A49-004F-D73D-815F-866258F59589}"/>
              </a:ext>
            </a:extLst>
          </p:cNvPr>
          <p:cNvSpPr/>
          <p:nvPr/>
        </p:nvSpPr>
        <p:spPr>
          <a:xfrm>
            <a:off x="18099109" y="16507552"/>
            <a:ext cx="3575141" cy="5313223"/>
          </a:xfrm>
          <a:prstGeom prst="rect">
            <a:avLst/>
          </a:prstGeom>
          <a:solidFill>
            <a:srgbClr val="F0F5FA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531E15F-238D-3E93-CA57-71D666D345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70944" y="15154275"/>
            <a:ext cx="1361508" cy="13615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A3D17DD-183E-77BD-BE63-18A195A7441E}"/>
              </a:ext>
            </a:extLst>
          </p:cNvPr>
          <p:cNvSpPr txBox="1"/>
          <p:nvPr/>
        </p:nvSpPr>
        <p:spPr>
          <a:xfrm>
            <a:off x="18077370" y="15633871"/>
            <a:ext cx="21457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Segoe UI Variable Display Semib" pitchFamily="2" charset="0"/>
                <a:cs typeface="Aldhabi" panose="01000000000000000000" pitchFamily="2" charset="-78"/>
              </a:rPr>
              <a:t>Monitoring &amp; Notification</a:t>
            </a:r>
            <a:endParaRPr lang="ko-KR" altLang="en-US" sz="2300" dirty="0">
              <a:latin typeface="Segoe UI Variable Display Semib" pitchFamily="2" charset="0"/>
              <a:cs typeface="Aldhabi" panose="01000000000000000000" pitchFamily="2" charset="-78"/>
            </a:endParaRPr>
          </a:p>
        </p:txBody>
      </p:sp>
      <p:pic>
        <p:nvPicPr>
          <p:cNvPr id="40" name="그래픽 39" descr="무선">
            <a:extLst>
              <a:ext uri="{FF2B5EF4-FFF2-40B4-BE49-F238E27FC236}">
                <a16:creationId xmlns:a16="http://schemas.microsoft.com/office/drawing/2014/main" id="{E8475A33-6030-EDFB-4B07-0679ADC405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550041">
            <a:off x="22831245" y="11558835"/>
            <a:ext cx="509387" cy="509387"/>
          </a:xfrm>
          <a:prstGeom prst="rect">
            <a:avLst/>
          </a:prstGeom>
        </p:spPr>
      </p:pic>
      <p:sp>
        <p:nvSpPr>
          <p:cNvPr id="41" name="Google Shape;739;p47">
            <a:extLst>
              <a:ext uri="{FF2B5EF4-FFF2-40B4-BE49-F238E27FC236}">
                <a16:creationId xmlns:a16="http://schemas.microsoft.com/office/drawing/2014/main" id="{930125AB-EA80-3FB5-4DDD-1523C5ED0F06}"/>
              </a:ext>
            </a:extLst>
          </p:cNvPr>
          <p:cNvSpPr txBox="1"/>
          <p:nvPr/>
        </p:nvSpPr>
        <p:spPr>
          <a:xfrm flipH="1">
            <a:off x="21927600" y="11951763"/>
            <a:ext cx="1260820" cy="24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Wi-Fi</a:t>
            </a:r>
            <a:endParaRPr sz="2200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Bebas Neue"/>
              <a:sym typeface="Bebas Neue"/>
            </a:endParaRPr>
          </a:p>
        </p:txBody>
      </p:sp>
      <p:sp>
        <p:nvSpPr>
          <p:cNvPr id="42" name="Google Shape;739;p47">
            <a:extLst>
              <a:ext uri="{FF2B5EF4-FFF2-40B4-BE49-F238E27FC236}">
                <a16:creationId xmlns:a16="http://schemas.microsoft.com/office/drawing/2014/main" id="{3C7C3EB2-2A4C-CA88-607E-CC3E2878157A}"/>
              </a:ext>
            </a:extLst>
          </p:cNvPr>
          <p:cNvSpPr txBox="1"/>
          <p:nvPr/>
        </p:nvSpPr>
        <p:spPr>
          <a:xfrm flipH="1">
            <a:off x="24410053" y="13487873"/>
            <a:ext cx="1260820" cy="24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altLang="ko-KR" sz="15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MIC-711D</a:t>
            </a:r>
            <a:endParaRPr sz="1500" dirty="0">
              <a:latin typeface="한컴산뜻돋움" panose="02000000000000000000" pitchFamily="2" charset="-127"/>
              <a:ea typeface="한컴산뜻돋움" panose="02000000000000000000" pitchFamily="2" charset="-127"/>
              <a:cs typeface="Bebas Neue"/>
              <a:sym typeface="Bebas Neue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6D1E38A-604C-B6C7-0D1D-1CFEA0190493}"/>
              </a:ext>
            </a:extLst>
          </p:cNvPr>
          <p:cNvSpPr/>
          <p:nvPr/>
        </p:nvSpPr>
        <p:spPr>
          <a:xfrm>
            <a:off x="22331443" y="16838018"/>
            <a:ext cx="3575141" cy="5009024"/>
          </a:xfrm>
          <a:prstGeom prst="rect">
            <a:avLst/>
          </a:prstGeom>
          <a:solidFill>
            <a:srgbClr val="F0F5FA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52FD39E-31E5-907E-EB86-541BFCE45F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286938" y="16629464"/>
            <a:ext cx="3261954" cy="1071560"/>
          </a:xfrm>
          <a:prstGeom prst="rect">
            <a:avLst/>
          </a:prstGeom>
        </p:spPr>
      </p:pic>
      <p:sp>
        <p:nvSpPr>
          <p:cNvPr id="45" name="Google Shape;739;p47">
            <a:extLst>
              <a:ext uri="{FF2B5EF4-FFF2-40B4-BE49-F238E27FC236}">
                <a16:creationId xmlns:a16="http://schemas.microsoft.com/office/drawing/2014/main" id="{4E843251-900A-BA32-4300-63D48B65431A}"/>
              </a:ext>
            </a:extLst>
          </p:cNvPr>
          <p:cNvSpPr txBox="1"/>
          <p:nvPr/>
        </p:nvSpPr>
        <p:spPr>
          <a:xfrm flipH="1">
            <a:off x="18906465" y="17919909"/>
            <a:ext cx="1838130" cy="35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WISE-PaaS</a:t>
            </a: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Dashboard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  <a:cs typeface="Bebas Neue"/>
              <a:sym typeface="Bebas Neue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C4D7941-FB4A-4206-B3F4-5CC99723AA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990224" y="19900509"/>
            <a:ext cx="1869696" cy="1854737"/>
          </a:xfrm>
          <a:prstGeom prst="rect">
            <a:avLst/>
          </a:prstGeom>
        </p:spPr>
      </p:pic>
      <p:pic>
        <p:nvPicPr>
          <p:cNvPr id="47" name="그래픽 46" descr="사이렌">
            <a:extLst>
              <a:ext uri="{FF2B5EF4-FFF2-40B4-BE49-F238E27FC236}">
                <a16:creationId xmlns:a16="http://schemas.microsoft.com/office/drawing/2014/main" id="{194BDD7A-DE57-9A9A-5FEA-3792F28812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112853" y="19050187"/>
            <a:ext cx="1123134" cy="1123134"/>
          </a:xfrm>
          <a:prstGeom prst="rect">
            <a:avLst/>
          </a:prstGeom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9FBA0495-8182-E1CF-9E77-F0706DED316B}"/>
              </a:ext>
            </a:extLst>
          </p:cNvPr>
          <p:cNvSpPr/>
          <p:nvPr/>
        </p:nvSpPr>
        <p:spPr>
          <a:xfrm rot="2641800">
            <a:off x="20839059" y="15046469"/>
            <a:ext cx="363139" cy="123682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FD255115-E8D2-C156-A6D1-1FDE5076C6D8}"/>
              </a:ext>
            </a:extLst>
          </p:cNvPr>
          <p:cNvSpPr/>
          <p:nvPr/>
        </p:nvSpPr>
        <p:spPr>
          <a:xfrm>
            <a:off x="23990668" y="16287097"/>
            <a:ext cx="389268" cy="60099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1A47A49-8341-1C91-5D38-EB96858E6357}"/>
              </a:ext>
            </a:extLst>
          </p:cNvPr>
          <p:cNvGrpSpPr/>
          <p:nvPr/>
        </p:nvGrpSpPr>
        <p:grpSpPr>
          <a:xfrm>
            <a:off x="22889428" y="19796239"/>
            <a:ext cx="2265721" cy="1977344"/>
            <a:chOff x="19015729" y="19709090"/>
            <a:chExt cx="1622063" cy="131592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8DB3CA1-B343-238C-AAFC-A4121A8FB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9321871" y="19709090"/>
              <a:ext cx="1315921" cy="131592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0E56E5F-E5D4-9682-9E68-EEC2E9A91C88}"/>
                    </a:ext>
                  </a:extLst>
                </p14:cNvPr>
                <p14:cNvContentPartPr/>
                <p14:nvPr/>
              </p14:nvContentPartPr>
              <p14:xfrm>
                <a:off x="19944550" y="20229618"/>
                <a:ext cx="72720" cy="306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5742DAC-613B-7E05-5EEC-D64EBB39C8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938339" y="20223835"/>
                  <a:ext cx="85401" cy="42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6B81ABB-3D79-A320-7AC3-CC942275F20E}"/>
                    </a:ext>
                  </a:extLst>
                </p14:cNvPr>
                <p14:cNvContentPartPr/>
                <p14:nvPr/>
              </p14:nvContentPartPr>
              <p14:xfrm>
                <a:off x="19905670" y="20315658"/>
                <a:ext cx="22680" cy="151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101F105C-111D-CDFD-AD71-B2E385544E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899153" y="20309658"/>
                  <a:ext cx="35454" cy="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0BC6283-B259-4BED-A3F1-1870F4E15BC4}"/>
                    </a:ext>
                  </a:extLst>
                </p14:cNvPr>
                <p14:cNvContentPartPr/>
                <p14:nvPr/>
              </p14:nvContentPartPr>
              <p14:xfrm>
                <a:off x="19977310" y="20321418"/>
                <a:ext cx="360" cy="367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6A36089-486D-9145-6617-F90A82E22D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968310" y="20315658"/>
                  <a:ext cx="18000" cy="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7AE6BE6-EE49-1D47-2921-38DB8156161B}"/>
                    </a:ext>
                  </a:extLst>
                </p14:cNvPr>
                <p14:cNvContentPartPr/>
                <p14:nvPr/>
              </p14:nvContentPartPr>
              <p14:xfrm>
                <a:off x="20030590" y="20319618"/>
                <a:ext cx="24840" cy="172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7746E3B-AC49-F400-42DE-4C12F9766C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24121" y="20313618"/>
                  <a:ext cx="37519" cy="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E19DA5F-EFAC-D01C-1A5E-C6B87C091DDE}"/>
                    </a:ext>
                  </a:extLst>
                </p14:cNvPr>
                <p14:cNvContentPartPr/>
                <p14:nvPr/>
              </p14:nvContentPartPr>
              <p14:xfrm>
                <a:off x="20292763" y="20229203"/>
                <a:ext cx="72720" cy="306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27501AE-38C2-0049-327B-38AF5CEAB0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286552" y="20223420"/>
                  <a:ext cx="85401" cy="42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1AEF9F6-57C4-86ED-4EA3-7D467EBF4F8D}"/>
                    </a:ext>
                  </a:extLst>
                </p14:cNvPr>
                <p14:cNvContentPartPr/>
                <p14:nvPr/>
              </p14:nvContentPartPr>
              <p14:xfrm>
                <a:off x="20250073" y="20315243"/>
                <a:ext cx="22680" cy="151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BAEEDDA-DD87-0B05-7BAF-DE8F901A71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243556" y="20309243"/>
                  <a:ext cx="35454" cy="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C4CF06D-CB9A-A033-0F2C-B97D37CB2EBC}"/>
                    </a:ext>
                  </a:extLst>
                </p14:cNvPr>
                <p14:cNvContentPartPr/>
                <p14:nvPr/>
              </p14:nvContentPartPr>
              <p14:xfrm>
                <a:off x="20321713" y="20321003"/>
                <a:ext cx="360" cy="367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73CEA42-63B5-62BC-974D-9AE28E73A7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312713" y="20315243"/>
                  <a:ext cx="18000" cy="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FAB4EA0-8B65-4EB5-FC59-5E8035C5FC16}"/>
                    </a:ext>
                  </a:extLst>
                </p14:cNvPr>
                <p14:cNvContentPartPr/>
                <p14:nvPr/>
              </p14:nvContentPartPr>
              <p14:xfrm>
                <a:off x="20374993" y="20319203"/>
                <a:ext cx="24840" cy="17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8979EFC-1A7A-E4E9-294E-B00BA13C89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368524" y="20313203"/>
                  <a:ext cx="37519" cy="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5B7E2FB-CF69-7DB1-F2C3-C6044AC65535}"/>
                    </a:ext>
                  </a:extLst>
                </p14:cNvPr>
                <p14:cNvContentPartPr/>
                <p14:nvPr/>
              </p14:nvContentPartPr>
              <p14:xfrm>
                <a:off x="19600507" y="20226814"/>
                <a:ext cx="72720" cy="306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1440382-86A0-4B76-7F6A-240D055449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594296" y="20221031"/>
                  <a:ext cx="85401" cy="42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2E79AFF-761B-D3CD-C0D9-B302BA040A19}"/>
                    </a:ext>
                  </a:extLst>
                </p14:cNvPr>
                <p14:cNvContentPartPr/>
                <p14:nvPr/>
              </p14:nvContentPartPr>
              <p14:xfrm>
                <a:off x="19561627" y="20312854"/>
                <a:ext cx="22680" cy="151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64AEC70-177C-F925-F7E9-778200196E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555110" y="20306854"/>
                  <a:ext cx="35454" cy="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0D83BB1-9B11-0E98-084D-8E2C68E23FDE}"/>
                    </a:ext>
                  </a:extLst>
                </p14:cNvPr>
                <p14:cNvContentPartPr/>
                <p14:nvPr/>
              </p14:nvContentPartPr>
              <p14:xfrm>
                <a:off x="19633267" y="20318614"/>
                <a:ext cx="360" cy="367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2CE940A-3E95-DE87-83B7-99E94E4D6B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24267" y="20312854"/>
                  <a:ext cx="18000" cy="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CCF4D8A-CE59-1F11-6D97-46B8FAD2A6BB}"/>
                    </a:ext>
                  </a:extLst>
                </p14:cNvPr>
                <p14:cNvContentPartPr/>
                <p14:nvPr/>
              </p14:nvContentPartPr>
              <p14:xfrm>
                <a:off x="19686547" y="20316814"/>
                <a:ext cx="24840" cy="172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1F78C80-0EB6-A30D-8BD9-F3459AB91D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680078" y="20310814"/>
                  <a:ext cx="37519" cy="2904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960" name="그림 959">
              <a:extLst>
                <a:ext uri="{FF2B5EF4-FFF2-40B4-BE49-F238E27FC236}">
                  <a16:creationId xmlns:a16="http://schemas.microsoft.com/office/drawing/2014/main" id="{046F7BBF-4DAD-953A-C977-6E5D35B59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9015729" y="20483096"/>
              <a:ext cx="617538" cy="541916"/>
            </a:xfrm>
            <a:prstGeom prst="rect">
              <a:avLst/>
            </a:prstGeom>
          </p:spPr>
        </p:pic>
      </p:grpSp>
      <p:sp>
        <p:nvSpPr>
          <p:cNvPr id="961" name="직사각형 960">
            <a:extLst>
              <a:ext uri="{FF2B5EF4-FFF2-40B4-BE49-F238E27FC236}">
                <a16:creationId xmlns:a16="http://schemas.microsoft.com/office/drawing/2014/main" id="{E9358339-0726-237B-124F-9793381A8F3E}"/>
              </a:ext>
            </a:extLst>
          </p:cNvPr>
          <p:cNvSpPr/>
          <p:nvPr/>
        </p:nvSpPr>
        <p:spPr>
          <a:xfrm>
            <a:off x="18134951" y="12523900"/>
            <a:ext cx="7753991" cy="2536190"/>
          </a:xfrm>
          <a:prstGeom prst="rect">
            <a:avLst/>
          </a:prstGeom>
          <a:solidFill>
            <a:srgbClr val="F0F5FA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DF141C2A-ED9F-AD1D-DD97-8F47EBA59899}"/>
              </a:ext>
            </a:extLst>
          </p:cNvPr>
          <p:cNvGrpSpPr/>
          <p:nvPr/>
        </p:nvGrpSpPr>
        <p:grpSpPr>
          <a:xfrm>
            <a:off x="20589498" y="12681799"/>
            <a:ext cx="2870128" cy="1943706"/>
            <a:chOff x="23481720" y="11815733"/>
            <a:chExt cx="2451589" cy="1693463"/>
          </a:xfrm>
        </p:grpSpPr>
        <p:pic>
          <p:nvPicPr>
            <p:cNvPr id="963" name="그림 962">
              <a:extLst>
                <a:ext uri="{FF2B5EF4-FFF2-40B4-BE49-F238E27FC236}">
                  <a16:creationId xmlns:a16="http://schemas.microsoft.com/office/drawing/2014/main" id="{7408701E-CB79-C69C-0939-779E3043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4090838" y="11944608"/>
              <a:ext cx="1842471" cy="1513814"/>
            </a:xfrm>
            <a:prstGeom prst="rect">
              <a:avLst/>
            </a:prstGeom>
          </p:spPr>
        </p:pic>
        <p:pic>
          <p:nvPicPr>
            <p:cNvPr id="964" name="그래픽 963">
              <a:extLst>
                <a:ext uri="{FF2B5EF4-FFF2-40B4-BE49-F238E27FC236}">
                  <a16:creationId xmlns:a16="http://schemas.microsoft.com/office/drawing/2014/main" id="{411B50BF-59AE-3520-4365-CC5BCA5E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3513160" y="12914468"/>
              <a:ext cx="1098265" cy="594728"/>
            </a:xfrm>
            <a:prstGeom prst="rect">
              <a:avLst/>
            </a:prstGeom>
          </p:spPr>
        </p:pic>
        <p:pic>
          <p:nvPicPr>
            <p:cNvPr id="965" name="그림 964">
              <a:extLst>
                <a:ext uri="{FF2B5EF4-FFF2-40B4-BE49-F238E27FC236}">
                  <a16:creationId xmlns:a16="http://schemas.microsoft.com/office/drawing/2014/main" id="{4FF0774D-2153-8DA6-6D81-9730FD5B1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3481720" y="11815733"/>
              <a:ext cx="1003641" cy="752731"/>
            </a:xfrm>
            <a:prstGeom prst="rect">
              <a:avLst/>
            </a:prstGeom>
          </p:spPr>
        </p:pic>
      </p:grpSp>
      <p:sp>
        <p:nvSpPr>
          <p:cNvPr id="966" name="Google Shape;739;p47">
            <a:extLst>
              <a:ext uri="{FF2B5EF4-FFF2-40B4-BE49-F238E27FC236}">
                <a16:creationId xmlns:a16="http://schemas.microsoft.com/office/drawing/2014/main" id="{85FAB5E1-6036-8FCF-498A-E2CDFA8A7ADF}"/>
              </a:ext>
            </a:extLst>
          </p:cNvPr>
          <p:cNvSpPr txBox="1"/>
          <p:nvPr/>
        </p:nvSpPr>
        <p:spPr>
          <a:xfrm flipH="1">
            <a:off x="20932496" y="14757537"/>
            <a:ext cx="2158899" cy="28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MIC-711D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  <a:cs typeface="Bebas Neue"/>
              <a:sym typeface="Bebas Neue"/>
            </a:endParaRPr>
          </a:p>
        </p:txBody>
      </p:sp>
      <p:sp>
        <p:nvSpPr>
          <p:cNvPr id="967" name="화살표: 아래쪽 966">
            <a:extLst>
              <a:ext uri="{FF2B5EF4-FFF2-40B4-BE49-F238E27FC236}">
                <a16:creationId xmlns:a16="http://schemas.microsoft.com/office/drawing/2014/main" id="{EDBFAEA2-61EE-3CDA-A929-1F278113FB42}"/>
              </a:ext>
            </a:extLst>
          </p:cNvPr>
          <p:cNvSpPr/>
          <p:nvPr/>
        </p:nvSpPr>
        <p:spPr>
          <a:xfrm>
            <a:off x="19696922" y="18578203"/>
            <a:ext cx="379511" cy="106178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A0E58497-2B82-235B-0917-081B3A134B5D}"/>
              </a:ext>
            </a:extLst>
          </p:cNvPr>
          <p:cNvSpPr txBox="1"/>
          <p:nvPr/>
        </p:nvSpPr>
        <p:spPr>
          <a:xfrm>
            <a:off x="22096490" y="16028230"/>
            <a:ext cx="39917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300" dirty="0">
                <a:latin typeface="Segoe UI Variable Display Semib" pitchFamily="2" charset="0"/>
                <a:cs typeface="Aldhabi" panose="01000000000000000000" pitchFamily="2" charset="-78"/>
              </a:rPr>
              <a:t>Control </a:t>
            </a:r>
          </a:p>
          <a:p>
            <a:pPr algn="r"/>
            <a:r>
              <a:rPr lang="en-US" altLang="ko-KR" sz="2300" dirty="0">
                <a:latin typeface="Segoe UI Variable Display Semib" pitchFamily="2" charset="0"/>
                <a:cs typeface="Aldhabi" panose="01000000000000000000" pitchFamily="2" charset="-78"/>
              </a:rPr>
              <a:t>Greenhouse </a:t>
            </a:r>
            <a:endParaRPr lang="ko-KR" altLang="en-US" sz="2300" dirty="0">
              <a:latin typeface="Segoe UI Variable Display Semib" pitchFamily="2" charset="0"/>
              <a:cs typeface="Aldhabi" panose="01000000000000000000" pitchFamily="2" charset="-78"/>
            </a:endParaRPr>
          </a:p>
        </p:txBody>
      </p:sp>
      <p:sp>
        <p:nvSpPr>
          <p:cNvPr id="969" name="화살표: 아래쪽 968">
            <a:extLst>
              <a:ext uri="{FF2B5EF4-FFF2-40B4-BE49-F238E27FC236}">
                <a16:creationId xmlns:a16="http://schemas.microsoft.com/office/drawing/2014/main" id="{82364156-3FAA-804C-8E21-8A6ED0FD7EC4}"/>
              </a:ext>
            </a:extLst>
          </p:cNvPr>
          <p:cNvSpPr/>
          <p:nvPr/>
        </p:nvSpPr>
        <p:spPr>
          <a:xfrm rot="18561965">
            <a:off x="22780068" y="15069237"/>
            <a:ext cx="361888" cy="91612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 dirty="0"/>
          </a:p>
        </p:txBody>
      </p:sp>
      <p:sp>
        <p:nvSpPr>
          <p:cNvPr id="970" name="Google Shape;739;p47">
            <a:extLst>
              <a:ext uri="{FF2B5EF4-FFF2-40B4-BE49-F238E27FC236}">
                <a16:creationId xmlns:a16="http://schemas.microsoft.com/office/drawing/2014/main" id="{D9747208-2D44-A07E-1E21-F367A6ABC77D}"/>
              </a:ext>
            </a:extLst>
          </p:cNvPr>
          <p:cNvSpPr txBox="1"/>
          <p:nvPr/>
        </p:nvSpPr>
        <p:spPr>
          <a:xfrm flipH="1">
            <a:off x="23115794" y="18785622"/>
            <a:ext cx="2158899" cy="28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Arduino </a:t>
            </a:r>
            <a:r>
              <a:rPr lang="en-US" altLang="ko-KR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Wemos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 </a:t>
            </a:r>
          </a:p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WIFI D1 R1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  <a:cs typeface="Bebas Neue"/>
              <a:sym typeface="Bebas Neue"/>
            </a:endParaRPr>
          </a:p>
        </p:txBody>
      </p:sp>
      <p:pic>
        <p:nvPicPr>
          <p:cNvPr id="971" name="그림 970">
            <a:extLst>
              <a:ext uri="{FF2B5EF4-FFF2-40B4-BE49-F238E27FC236}">
                <a16:creationId xmlns:a16="http://schemas.microsoft.com/office/drawing/2014/main" id="{A0F2BC6D-7BD2-4E99-529F-3BAAEC2A71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76555" y="17018916"/>
            <a:ext cx="2144443" cy="1594316"/>
          </a:xfrm>
          <a:prstGeom prst="rect">
            <a:avLst/>
          </a:prstGeom>
        </p:spPr>
      </p:pic>
      <p:sp>
        <p:nvSpPr>
          <p:cNvPr id="972" name="화살표: 아래쪽 971">
            <a:extLst>
              <a:ext uri="{FF2B5EF4-FFF2-40B4-BE49-F238E27FC236}">
                <a16:creationId xmlns:a16="http://schemas.microsoft.com/office/drawing/2014/main" id="{1988417C-6B5C-C8FD-82E2-93D0122E608D}"/>
              </a:ext>
            </a:extLst>
          </p:cNvPr>
          <p:cNvSpPr/>
          <p:nvPr/>
        </p:nvSpPr>
        <p:spPr>
          <a:xfrm>
            <a:off x="24030542" y="19214626"/>
            <a:ext cx="379511" cy="5015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00"/>
          </a:p>
        </p:txBody>
      </p:sp>
      <p:sp>
        <p:nvSpPr>
          <p:cNvPr id="973" name="Google Shape;739;p47">
            <a:extLst>
              <a:ext uri="{FF2B5EF4-FFF2-40B4-BE49-F238E27FC236}">
                <a16:creationId xmlns:a16="http://schemas.microsoft.com/office/drawing/2014/main" id="{679C5E61-3E51-9773-DADC-E05991656D65}"/>
              </a:ext>
            </a:extLst>
          </p:cNvPr>
          <p:cNvSpPr txBox="1"/>
          <p:nvPr/>
        </p:nvSpPr>
        <p:spPr>
          <a:xfrm flipH="1">
            <a:off x="22686642" y="15187054"/>
            <a:ext cx="1260820" cy="24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HTTP</a:t>
            </a:r>
            <a:endParaRPr sz="2200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Bebas Neue"/>
              <a:sym typeface="Bebas Neue"/>
            </a:endParaRPr>
          </a:p>
        </p:txBody>
      </p:sp>
      <p:sp>
        <p:nvSpPr>
          <p:cNvPr id="974" name="Google Shape;739;p47">
            <a:extLst>
              <a:ext uri="{FF2B5EF4-FFF2-40B4-BE49-F238E27FC236}">
                <a16:creationId xmlns:a16="http://schemas.microsoft.com/office/drawing/2014/main" id="{7C427A1D-6D26-1DE7-B635-5B7000418AC3}"/>
              </a:ext>
            </a:extLst>
          </p:cNvPr>
          <p:cNvSpPr txBox="1"/>
          <p:nvPr/>
        </p:nvSpPr>
        <p:spPr>
          <a:xfrm flipH="1">
            <a:off x="22988587" y="16344219"/>
            <a:ext cx="1260820" cy="24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Bebas Neue"/>
                <a:sym typeface="Bebas Neue"/>
              </a:rPr>
              <a:t>HTTP</a:t>
            </a:r>
            <a:endParaRPr sz="2200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Bebas Neue"/>
              <a:sym typeface="Bebas Neue"/>
            </a:endParaRP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01578979-11DD-106A-21F6-487EFA9C1BC1}"/>
              </a:ext>
            </a:extLst>
          </p:cNvPr>
          <p:cNvSpPr txBox="1"/>
          <p:nvPr/>
        </p:nvSpPr>
        <p:spPr>
          <a:xfrm>
            <a:off x="2062058" y="24012382"/>
            <a:ext cx="13187990" cy="1554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모의 생장 환경에서 가장 중요한 요소는 온도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습도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조도이다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 팀은 실제 못자리 환경과 유사한 테스트 환경을 구축하여 두 가지를 개발 목표로 설정하였다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번째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육묘 환경 조건에 따른 적합성을 판별하여 온실 환경 제어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번째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대시보드를 통한 실시간 모니터링 및 알림 서비스 구현이다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indent="1270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온습도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(DHT22)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조도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(BH1750)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센서를 </a:t>
            </a:r>
            <a:r>
              <a:rPr lang="ko-KR" altLang="en-US" sz="3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보드와 연결해 실시간으로 데이터를 취득하고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3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Wifi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통신으로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MySQL DB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저장한다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받아온 데이터가 육묘 환경에 적합한지 판단하기 위해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ML(Machine Learning)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기법 중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decision tree classifier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적용하였다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통해 해당 환경의 적합성 유무를 판단하고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결과를 다시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통신을 통해 </a:t>
            </a:r>
            <a:r>
              <a:rPr lang="ko-KR" altLang="en-US" sz="3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아두이노로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전달한다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받아온 값을 이용해 제어하기 위해 릴레이 모듈을 사용하여 온실 내의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LED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히터를 제어한다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indent="127000"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수집한 데이터를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Advantech Dashboard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 Source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올려 실시간 모니터링을 할 수 있도록 패널의 </a:t>
            </a:r>
            <a:r>
              <a:rPr lang="ko-KR" altLang="en-US" sz="3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레이어웃을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설정한다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육묘 조건에 맞춰 파종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녹화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 굳히기 단계에 해당하는 각각의 데이터를 확인할 수 있다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Advantech Notification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LINE Group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생성하여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Dashboard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설정한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Alert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규칙에 따라 사용자에게 범위 밖의 값인 경우에 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LINE </a:t>
            </a:r>
            <a:r>
              <a:rPr lang="ko-KR" altLang="en-US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알림을 준다</a:t>
            </a:r>
            <a:r>
              <a:rPr lang="en-US" altLang="ko-KR" sz="3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79" name="Object 9">
            <a:extLst>
              <a:ext uri="{FF2B5EF4-FFF2-40B4-BE49-F238E27FC236}">
                <a16:creationId xmlns:a16="http://schemas.microsoft.com/office/drawing/2014/main" id="{CAFC471D-A2D8-D9B7-AC7A-89A0BA279463}"/>
              </a:ext>
            </a:extLst>
          </p:cNvPr>
          <p:cNvSpPr txBox="1"/>
          <p:nvPr/>
        </p:nvSpPr>
        <p:spPr>
          <a:xfrm>
            <a:off x="6078613" y="3654231"/>
            <a:ext cx="586097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F5F1F1"/>
                </a:solidFill>
                <a:latin typeface="나눔고딕" pitchFamily="2" charset="-127"/>
              </a:rPr>
              <a:t>글로벌 모쟁이</a:t>
            </a:r>
            <a:endParaRPr lang="en-US" b="1" dirty="0"/>
          </a:p>
        </p:txBody>
      </p:sp>
      <p:sp>
        <p:nvSpPr>
          <p:cNvPr id="980" name="Object 9">
            <a:extLst>
              <a:ext uri="{FF2B5EF4-FFF2-40B4-BE49-F238E27FC236}">
                <a16:creationId xmlns:a16="http://schemas.microsoft.com/office/drawing/2014/main" id="{7FFCFC14-1973-DDDA-7CD3-83D21D9EF392}"/>
              </a:ext>
            </a:extLst>
          </p:cNvPr>
          <p:cNvSpPr txBox="1"/>
          <p:nvPr/>
        </p:nvSpPr>
        <p:spPr>
          <a:xfrm>
            <a:off x="5572483" y="4658125"/>
            <a:ext cx="1273420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F5F1F1"/>
                </a:solidFill>
                <a:latin typeface="나눔고딕" pitchFamily="2" charset="-127"/>
              </a:rPr>
              <a:t>윤성은</a:t>
            </a:r>
            <a:r>
              <a:rPr lang="en-US" altLang="ko-KR" sz="5000" b="1" dirty="0">
                <a:solidFill>
                  <a:srgbClr val="F5F1F1"/>
                </a:solidFill>
                <a:latin typeface="나눔고딕" pitchFamily="2" charset="-127"/>
              </a:rPr>
              <a:t>, </a:t>
            </a:r>
            <a:r>
              <a:rPr lang="ko-KR" altLang="en-US" sz="5000" b="1" dirty="0" err="1">
                <a:solidFill>
                  <a:srgbClr val="F5F1F1"/>
                </a:solidFill>
                <a:latin typeface="나눔고딕" pitchFamily="2" charset="-127"/>
              </a:rPr>
              <a:t>이해수</a:t>
            </a:r>
            <a:r>
              <a:rPr lang="en-US" altLang="ko-KR" sz="5000" b="1" dirty="0">
                <a:solidFill>
                  <a:srgbClr val="F5F1F1"/>
                </a:solidFill>
                <a:latin typeface="나눔고딕" pitchFamily="2" charset="-127"/>
              </a:rPr>
              <a:t>, </a:t>
            </a:r>
            <a:r>
              <a:rPr lang="ko-KR" altLang="en-US" sz="5000" b="1" dirty="0">
                <a:solidFill>
                  <a:srgbClr val="F5F1F1"/>
                </a:solidFill>
                <a:latin typeface="나눔고딕" pitchFamily="2" charset="-127"/>
              </a:rPr>
              <a:t>최도은</a:t>
            </a:r>
            <a:r>
              <a:rPr lang="en-US" altLang="ko-KR" sz="5000" b="1" dirty="0">
                <a:solidFill>
                  <a:srgbClr val="F5F1F1"/>
                </a:solidFill>
                <a:latin typeface="나눔고딕" pitchFamily="2" charset="-127"/>
              </a:rPr>
              <a:t>, </a:t>
            </a:r>
            <a:r>
              <a:rPr lang="ko-KR" altLang="en-US" sz="5000" b="1" dirty="0" err="1">
                <a:solidFill>
                  <a:srgbClr val="F5F1F1"/>
                </a:solidFill>
                <a:latin typeface="나눔고딕" pitchFamily="2" charset="-127"/>
              </a:rPr>
              <a:t>보웅짠나봉</a:t>
            </a:r>
            <a:endParaRPr lang="en-US" b="1" dirty="0"/>
          </a:p>
        </p:txBody>
      </p:sp>
      <p:sp>
        <p:nvSpPr>
          <p:cNvPr id="981" name="Object 9">
            <a:extLst>
              <a:ext uri="{FF2B5EF4-FFF2-40B4-BE49-F238E27FC236}">
                <a16:creationId xmlns:a16="http://schemas.microsoft.com/office/drawing/2014/main" id="{A16BCA37-189C-B2C3-93A2-DEC25B9119B1}"/>
              </a:ext>
            </a:extLst>
          </p:cNvPr>
          <p:cNvSpPr txBox="1"/>
          <p:nvPr/>
        </p:nvSpPr>
        <p:spPr>
          <a:xfrm>
            <a:off x="6657754" y="2557773"/>
            <a:ext cx="2274389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F5F1F1"/>
                </a:solidFill>
                <a:latin typeface="나눔고딕" pitchFamily="2" charset="-127"/>
              </a:rPr>
              <a:t>못자리 관리를 위한 성장 환경</a:t>
            </a:r>
            <a:r>
              <a:rPr lang="en-US" altLang="ko-KR" sz="5000" b="1" dirty="0">
                <a:solidFill>
                  <a:srgbClr val="F5F1F1"/>
                </a:solidFill>
                <a:latin typeface="나눔고딕" pitchFamily="2" charset="-127"/>
              </a:rPr>
              <a:t>(</a:t>
            </a:r>
            <a:r>
              <a:rPr lang="ko-KR" altLang="en-US" sz="5000" b="1" dirty="0">
                <a:solidFill>
                  <a:srgbClr val="F5F1F1"/>
                </a:solidFill>
                <a:latin typeface="나눔고딕" pitchFamily="2" charset="-127"/>
              </a:rPr>
              <a:t>온실</a:t>
            </a:r>
            <a:r>
              <a:rPr lang="en-US" altLang="ko-KR" sz="5000" b="1" dirty="0">
                <a:solidFill>
                  <a:srgbClr val="F5F1F1"/>
                </a:solidFill>
                <a:latin typeface="나눔고딕" pitchFamily="2" charset="-127"/>
              </a:rPr>
              <a:t>) </a:t>
            </a:r>
            <a:r>
              <a:rPr lang="ko-KR" altLang="en-US" sz="5000" b="1" dirty="0">
                <a:solidFill>
                  <a:srgbClr val="F5F1F1"/>
                </a:solidFill>
                <a:latin typeface="나눔고딕" pitchFamily="2" charset="-127"/>
              </a:rPr>
              <a:t>모니터링 및 생장조건 적합성 판별 서비스</a:t>
            </a: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540</Words>
  <Application>Microsoft Office PowerPoint</Application>
  <PresentationFormat>사용자 지정</PresentationFormat>
  <Paragraphs>38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Segoe UI Variable Display Semib</vt:lpstr>
      <vt:lpstr>나눔고딕</vt:lpstr>
      <vt:lpstr>맑은 고딕</vt:lpstr>
      <vt:lpstr>한컴산뜻돋움</vt:lpstr>
      <vt:lpstr>Arial</vt:lpstr>
      <vt:lpstr>Calibri</vt:lpstr>
      <vt:lpstr>Wingdings</vt:lpstr>
      <vt:lpstr>Office Theme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도은 최</cp:lastModifiedBy>
  <cp:revision>8</cp:revision>
  <dcterms:created xsi:type="dcterms:W3CDTF">2023-11-16T09:55:58Z</dcterms:created>
  <dcterms:modified xsi:type="dcterms:W3CDTF">2023-11-19T23:23:11Z</dcterms:modified>
</cp:coreProperties>
</file>